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36" r:id="rId3"/>
    <p:sldId id="297" r:id="rId4"/>
    <p:sldId id="307" r:id="rId5"/>
    <p:sldId id="302" r:id="rId6"/>
    <p:sldId id="308" r:id="rId7"/>
    <p:sldId id="303" r:id="rId8"/>
    <p:sldId id="313" r:id="rId9"/>
    <p:sldId id="309" r:id="rId10"/>
    <p:sldId id="310" r:id="rId11"/>
    <p:sldId id="305" r:id="rId12"/>
    <p:sldId id="312" r:id="rId13"/>
    <p:sldId id="30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576" autoAdjust="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C332F-2AF7-4FC6-A298-AE67D5C7C99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C:\Users\DELL\Downloads\phu nu\hinh-nen-powerpoint-kute (1).jpg">
            <a:extLst>
              <a:ext uri="{FF2B5EF4-FFF2-40B4-BE49-F238E27FC236}">
                <a16:creationId xmlns:a16="http://schemas.microsoft.com/office/drawing/2014/main" id="{7FFEED89-6DCD-484E-948E-60B37F03D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19" descr="1018265obiutmb6vk">
            <a:extLst>
              <a:ext uri="{FF2B5EF4-FFF2-40B4-BE49-F238E27FC236}">
                <a16:creationId xmlns:a16="http://schemas.microsoft.com/office/drawing/2014/main" id="{67574767-DEF5-4A05-9113-691C541D4E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6343">
            <a:off x="77788" y="2233613"/>
            <a:ext cx="820737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19" descr="1018265obiutmb6vk">
            <a:extLst>
              <a:ext uri="{FF2B5EF4-FFF2-40B4-BE49-F238E27FC236}">
                <a16:creationId xmlns:a16="http://schemas.microsoft.com/office/drawing/2014/main" id="{0152F971-3843-4A92-824A-028BAE8DAE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49870">
            <a:off x="8105775" y="2189163"/>
            <a:ext cx="820738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13" descr="AN686">
            <a:extLst>
              <a:ext uri="{FF2B5EF4-FFF2-40B4-BE49-F238E27FC236}">
                <a16:creationId xmlns:a16="http://schemas.microsoft.com/office/drawing/2014/main" id="{78A7BEDB-42DE-48CF-B8E8-77F340E3AF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952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WordArt 6">
            <a:extLst>
              <a:ext uri="{FF2B5EF4-FFF2-40B4-BE49-F238E27FC236}">
                <a16:creationId xmlns:a16="http://schemas.microsoft.com/office/drawing/2014/main" id="{71832657-B818-4A16-82AF-202ADF163B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28788" y="2438400"/>
            <a:ext cx="6348412" cy="133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Môn: Toán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812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43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3;</a:t>
            </a:r>
          </a:p>
          <a:p>
            <a:pPr marL="457200" indent="-4572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b) 2      7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9;</a:t>
            </a:r>
          </a:p>
          <a:p>
            <a:pPr marL="457200" indent="-4572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c) 81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5;</a:t>
            </a:r>
          </a:p>
          <a:p>
            <a:pPr marL="457200" indent="-4572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d) 46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5;</a:t>
            </a:r>
          </a:p>
          <a:p>
            <a:pPr marL="457200" indent="-4572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5146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28956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2766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36576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85800" y="15240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43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3;</a:t>
            </a:r>
          </a:p>
          <a:p>
            <a:pPr marL="457200" indent="-4572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b) 2      7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9;</a:t>
            </a:r>
          </a:p>
          <a:p>
            <a:pPr marL="457200" indent="-4572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c) 81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5;</a:t>
            </a:r>
          </a:p>
          <a:p>
            <a:pPr marL="457200" indent="-4572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d) 46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5;</a:t>
            </a:r>
          </a:p>
          <a:p>
            <a:pPr marL="457200" indent="-4572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43000" y="1905000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95400" y="2590800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371600" y="3352800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47800" y="4114800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.VnAristote" pitchFamily="34" charset="0"/>
              </a:rPr>
              <a:t>    </a:t>
            </a:r>
            <a:r>
              <a:rPr lang="en-US" sz="4000" b="1" dirty="0" err="1">
                <a:latin typeface=".VnAristote" pitchFamily="34" charset="0"/>
              </a:rPr>
              <a:t>To¸n</a:t>
            </a:r>
            <a:endParaRPr lang="en-US" sz="4000" b="1" dirty="0">
              <a:latin typeface=".VnAristote" pitchFamily="34" charset="0"/>
            </a:endParaRPr>
          </a:p>
        </p:txBody>
      </p:sp>
      <p:sp>
        <p:nvSpPr>
          <p:cNvPr id="82" name="Text Box 15"/>
          <p:cNvSpPr txBox="1">
            <a:spLocks noChangeArrowheads="1"/>
          </p:cNvSpPr>
          <p:nvPr/>
        </p:nvSpPr>
        <p:spPr bwMode="auto">
          <a:xfrm>
            <a:off x="7239000" y="2590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94" name="TextBox 93"/>
          <p:cNvSpPr txBox="1"/>
          <p:nvPr/>
        </p:nvSpPr>
        <p:spPr>
          <a:xfrm>
            <a:off x="762000" y="2590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62000" y="2971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9.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62000" y="3352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0; 2; 4; 6; 8.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62000" y="418379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0; 5.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900535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</a:p>
        </p:txBody>
      </p:sp>
    </p:spTree>
    <p:extLst>
      <p:ext uri="{BB962C8B-B14F-4D97-AF65-F5344CB8AC3E}">
        <p14:creationId xmlns:p14="http://schemas.microsoft.com/office/powerpoint/2010/main" val="365045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7" grpId="0"/>
      <p:bldP spid="98" grpId="0"/>
      <p:bldP spid="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7663" y="1328738"/>
            <a:ext cx="2822575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7" name="Picture 3" descr="image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3850" y="2525713"/>
            <a:ext cx="1728788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8" name="Picture 4" descr="image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613" y="3195638"/>
            <a:ext cx="16827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9" name="Picture 5" descr="image00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613" y="3975100"/>
            <a:ext cx="1719262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0" name="Picture 6" descr="image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94450" y="3933825"/>
            <a:ext cx="12922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1" name="Picture 7" descr="image00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78213" y="2428875"/>
            <a:ext cx="250825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2" name="Picture 8" descr="image00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81213" y="3735388"/>
            <a:ext cx="19431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3" name="Picture 9" descr="image00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50" y="3448050"/>
            <a:ext cx="25908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4" name="Picture 10" descr="image0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76588" y="1457325"/>
            <a:ext cx="2805112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5" name="Picture 11" descr="image0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54163" y="460375"/>
            <a:ext cx="2174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6" name="Picture 12" descr="image0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84238" y="1301750"/>
            <a:ext cx="2841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7" name="Picture 13" descr="image0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6125" y="1746250"/>
            <a:ext cx="29797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8" name="Picture 14" descr="image0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7725" y="1751013"/>
            <a:ext cx="28829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9" name="Picture 15" descr="image00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143500" y="2227263"/>
            <a:ext cx="11001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F0F71438-DA36-410C-A07F-3864CF17B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2771" name="Object 3">
            <a:extLst>
              <a:ext uri="{FF2B5EF4-FFF2-40B4-BE49-F238E27FC236}">
                <a16:creationId xmlns:a16="http://schemas.microsoft.com/office/drawing/2014/main" id="{081E1FAA-C324-4237-BEA5-2C53D2E88B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913" y="2286000"/>
          <a:ext cx="216058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4" imgW="2191680" imgH="1424160" progId="MS_ClipArt_Gallery.2">
                  <p:embed/>
                </p:oleObj>
              </mc:Choice>
              <mc:Fallback>
                <p:oleObj name="Clip" r:id="rId4" imgW="2191680" imgH="1424160" progId="MS_ClipArt_Gallery.2">
                  <p:embed/>
                  <p:pic>
                    <p:nvPicPr>
                      <p:cNvPr id="32771" name="Object 3">
                        <a:extLst>
                          <a:ext uri="{FF2B5EF4-FFF2-40B4-BE49-F238E27FC236}">
                            <a16:creationId xmlns:a16="http://schemas.microsoft.com/office/drawing/2014/main" id="{081E1FAA-C324-4237-BEA5-2C53D2E88B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3" y="2286000"/>
                        <a:ext cx="2160587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WordArt 4">
            <a:extLst>
              <a:ext uri="{FF2B5EF4-FFF2-40B4-BE49-F238E27FC236}">
                <a16:creationId xmlns:a16="http://schemas.microsoft.com/office/drawing/2014/main" id="{0F0D9601-54A4-46F6-BB37-3C6BE6C915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3581400"/>
            <a:ext cx="5029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773" name="Group 5">
            <a:extLst>
              <a:ext uri="{FF2B5EF4-FFF2-40B4-BE49-F238E27FC236}">
                <a16:creationId xmlns:a16="http://schemas.microsoft.com/office/drawing/2014/main" id="{076949FF-C3E3-41AF-8D30-A8FB02AFAEC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362200"/>
            <a:ext cx="2971800" cy="838200"/>
            <a:chOff x="1488" y="576"/>
            <a:chExt cx="2880" cy="624"/>
          </a:xfrm>
        </p:grpSpPr>
        <p:sp>
          <p:nvSpPr>
            <p:cNvPr id="32774" name="WordArt 6">
              <a:extLst>
                <a:ext uri="{FF2B5EF4-FFF2-40B4-BE49-F238E27FC236}">
                  <a16:creationId xmlns:a16="http://schemas.microsoft.com/office/drawing/2014/main" id="{EA5DF93C-4422-4EF0-AA02-74517A1136B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cs typeface="Times New Roman" panose="02020603050405020304" pitchFamily="18" charset="0"/>
                </a:rPr>
                <a:t>Toán</a:t>
              </a:r>
            </a:p>
          </p:txBody>
        </p:sp>
        <p:sp>
          <p:nvSpPr>
            <p:cNvPr id="32775" name="Line 7">
              <a:extLst>
                <a:ext uri="{FF2B5EF4-FFF2-40B4-BE49-F238E27FC236}">
                  <a16:creationId xmlns:a16="http://schemas.microsoft.com/office/drawing/2014/main" id="{9AB2593C-A619-49D2-91BE-5C6E73160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9947C66-6B4D-4BB3-ACCE-56D10D20F102}"/>
              </a:ext>
            </a:extLst>
          </p:cNvPr>
          <p:cNvSpPr txBox="1"/>
          <p:nvPr/>
        </p:nvSpPr>
        <p:spPr>
          <a:xfrm>
            <a:off x="1091568" y="3276600"/>
            <a:ext cx="700213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6600" b="1" i="0" dirty="0">
                <a:solidFill>
                  <a:srgbClr val="001A33"/>
                </a:solidFill>
                <a:effectLst/>
                <a:latin typeface="Segoe UI" panose="020B0502040204020203" pitchFamily="34" charset="0"/>
              </a:rPr>
              <a:t>Ôn tập về </a:t>
            </a:r>
          </a:p>
          <a:p>
            <a:pPr algn="ctr"/>
            <a:r>
              <a:rPr lang="vi-VN" sz="6600" b="1" i="0" dirty="0">
                <a:solidFill>
                  <a:srgbClr val="001A33"/>
                </a:solidFill>
                <a:effectLst/>
                <a:latin typeface="Segoe UI" panose="020B0502040204020203" pitchFamily="34" charset="0"/>
              </a:rPr>
              <a:t>số tự nhiên</a:t>
            </a:r>
            <a:endParaRPr lang="vi-VN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89" name="Text Box 14"/>
          <p:cNvSpPr txBox="1">
            <a:spLocks noChangeArrowheads="1"/>
          </p:cNvSpPr>
          <p:nvPr/>
        </p:nvSpPr>
        <p:spPr bwMode="auto">
          <a:xfrm>
            <a:off x="609600" y="1524000"/>
            <a:ext cx="4495800" cy="579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.VnTime" pitchFamily="34" charset="0"/>
              </a:rPr>
              <a:t>Bµi</a:t>
            </a:r>
            <a:r>
              <a:rPr lang="en-US" sz="3200" b="1" dirty="0">
                <a:latin typeface=".VnTime" pitchFamily="34" charset="0"/>
              </a:rPr>
              <a:t> 1: </a:t>
            </a:r>
            <a:r>
              <a:rPr lang="en-US" sz="3200" b="1" i="1" dirty="0">
                <a:latin typeface=".VnTime" pitchFamily="34" charset="0"/>
              </a:rPr>
              <a:t>a) §</a:t>
            </a:r>
            <a:r>
              <a:rPr lang="en-US" sz="3200" b="1" i="1" dirty="0" err="1">
                <a:latin typeface=".VnTime" pitchFamily="34" charset="0"/>
              </a:rPr>
              <a:t>äc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c¸c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sè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sau</a:t>
            </a:r>
            <a:endParaRPr lang="en-US" sz="3200" b="1" i="1" dirty="0">
              <a:latin typeface=".VnTime" pitchFamily="34" charset="0"/>
            </a:endParaRPr>
          </a:p>
        </p:txBody>
      </p:sp>
      <p:sp>
        <p:nvSpPr>
          <p:cNvPr id="90" name="Text Box 15"/>
          <p:cNvSpPr txBox="1">
            <a:spLocks noChangeArrowheads="1"/>
          </p:cNvSpPr>
          <p:nvPr/>
        </p:nvSpPr>
        <p:spPr bwMode="auto">
          <a:xfrm>
            <a:off x="304800" y="2057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  70 815</a:t>
            </a:r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1981200" y="20574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975 806</a:t>
            </a:r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3962400" y="2057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5 723 600</a:t>
            </a:r>
          </a:p>
        </p:txBody>
      </p:sp>
      <p:sp>
        <p:nvSpPr>
          <p:cNvPr id="93" name="Text Box 18"/>
          <p:cNvSpPr txBox="1">
            <a:spLocks noChangeArrowheads="1"/>
          </p:cNvSpPr>
          <p:nvPr/>
        </p:nvSpPr>
        <p:spPr bwMode="auto">
          <a:xfrm>
            <a:off x="6248400" y="2057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  472 036 953</a:t>
            </a:r>
          </a:p>
        </p:txBody>
      </p:sp>
      <p:sp>
        <p:nvSpPr>
          <p:cNvPr id="94" name="Text Box 19"/>
          <p:cNvSpPr txBox="1">
            <a:spLocks noChangeArrowheads="1"/>
          </p:cNvSpPr>
          <p:nvPr/>
        </p:nvSpPr>
        <p:spPr bwMode="auto">
          <a:xfrm>
            <a:off x="533400" y="28956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6600CC"/>
                </a:solidFill>
                <a:latin typeface=".VnTime" pitchFamily="34" charset="0"/>
              </a:rPr>
              <a:t> </a:t>
            </a:r>
            <a:r>
              <a:rPr lang="en-US" sz="3200" b="1" i="1" dirty="0">
                <a:latin typeface=".VnTime" pitchFamily="34" charset="0"/>
              </a:rPr>
              <a:t>b)</a:t>
            </a:r>
            <a:r>
              <a:rPr lang="en-US" sz="3200" b="1" i="1" dirty="0" err="1">
                <a:latin typeface=".VnTime" pitchFamily="34" charset="0"/>
              </a:rPr>
              <a:t>Nªu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gi</a:t>
            </a:r>
            <a:r>
              <a:rPr lang="en-US" sz="3200" b="1" i="1" dirty="0">
                <a:latin typeface=".VnTime" pitchFamily="34" charset="0"/>
              </a:rPr>
              <a:t>¸ </a:t>
            </a:r>
            <a:r>
              <a:rPr lang="en-US" sz="3200" b="1" i="1" dirty="0" err="1">
                <a:latin typeface=".VnTime" pitchFamily="34" charset="0"/>
              </a:rPr>
              <a:t>trÞ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cña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ch</a:t>
            </a:r>
            <a:r>
              <a:rPr lang="en-US" sz="3200" b="1" i="1" dirty="0">
                <a:latin typeface=".VnTime" pitchFamily="34" charset="0"/>
              </a:rPr>
              <a:t>÷ </a:t>
            </a:r>
            <a:r>
              <a:rPr lang="en-US" sz="3200" b="1" i="1" dirty="0" err="1">
                <a:latin typeface=".VnTime" pitchFamily="34" charset="0"/>
              </a:rPr>
              <a:t>sè</a:t>
            </a:r>
            <a:r>
              <a:rPr lang="en-US" sz="3200" b="1" i="1" dirty="0">
                <a:latin typeface=".VnTime" pitchFamily="34" charset="0"/>
              </a:rPr>
              <a:t> 5 </a:t>
            </a:r>
            <a:r>
              <a:rPr lang="en-US" sz="3200" b="1" i="1" dirty="0" err="1">
                <a:latin typeface=".VnTime" pitchFamily="34" charset="0"/>
              </a:rPr>
              <a:t>trong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mçi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sè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trªn</a:t>
            </a:r>
            <a:endParaRPr lang="en-US" sz="3200" b="1" i="1" dirty="0">
              <a:latin typeface=".VnTime" pitchFamily="34" charset="0"/>
            </a:endParaRPr>
          </a:p>
        </p:txBody>
      </p:sp>
      <p:sp>
        <p:nvSpPr>
          <p:cNvPr id="95" name="Text Box 20"/>
          <p:cNvSpPr txBox="1">
            <a:spLocks noChangeArrowheads="1"/>
          </p:cNvSpPr>
          <p:nvPr/>
        </p:nvSpPr>
        <p:spPr bwMode="auto">
          <a:xfrm>
            <a:off x="304800" y="4221163"/>
            <a:ext cx="1676400" cy="6080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5 ®¬n vÞ</a:t>
            </a:r>
          </a:p>
        </p:txBody>
      </p:sp>
      <p:sp>
        <p:nvSpPr>
          <p:cNvPr id="96" name="Text Box 21"/>
          <p:cNvSpPr txBox="1">
            <a:spLocks noChangeArrowheads="1"/>
          </p:cNvSpPr>
          <p:nvPr/>
        </p:nvSpPr>
        <p:spPr bwMode="auto">
          <a:xfrm>
            <a:off x="2209800" y="4221163"/>
            <a:ext cx="1676400" cy="6080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5 000</a:t>
            </a:r>
          </a:p>
        </p:txBody>
      </p: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4343400" y="4191000"/>
            <a:ext cx="21336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5 000 000</a:t>
            </a:r>
          </a:p>
        </p:txBody>
      </p:sp>
      <p:sp>
        <p:nvSpPr>
          <p:cNvPr id="98" name="Text Box 23"/>
          <p:cNvSpPr txBox="1">
            <a:spLocks noChangeArrowheads="1"/>
          </p:cNvSpPr>
          <p:nvPr/>
        </p:nvSpPr>
        <p:spPr bwMode="auto">
          <a:xfrm>
            <a:off x="7239000" y="41910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50</a:t>
            </a:r>
          </a:p>
        </p:txBody>
      </p:sp>
      <p:sp>
        <p:nvSpPr>
          <p:cNvPr id="99" name="Line 24"/>
          <p:cNvSpPr>
            <a:spLocks noChangeShapeType="1"/>
          </p:cNvSpPr>
          <p:nvPr/>
        </p:nvSpPr>
        <p:spPr bwMode="auto">
          <a:xfrm>
            <a:off x="1412875" y="2590800"/>
            <a:ext cx="22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Line 25"/>
          <p:cNvSpPr>
            <a:spLocks noChangeShapeType="1"/>
          </p:cNvSpPr>
          <p:nvPr/>
        </p:nvSpPr>
        <p:spPr bwMode="auto">
          <a:xfrm>
            <a:off x="2514600" y="2590800"/>
            <a:ext cx="22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Line 26"/>
          <p:cNvSpPr>
            <a:spLocks noChangeShapeType="1"/>
          </p:cNvSpPr>
          <p:nvPr/>
        </p:nvSpPr>
        <p:spPr bwMode="auto">
          <a:xfrm>
            <a:off x="4038600" y="2590800"/>
            <a:ext cx="22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Line 27"/>
          <p:cNvSpPr>
            <a:spLocks noChangeShapeType="1"/>
          </p:cNvSpPr>
          <p:nvPr/>
        </p:nvSpPr>
        <p:spPr bwMode="auto">
          <a:xfrm>
            <a:off x="8132763" y="2590800"/>
            <a:ext cx="22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28"/>
          <p:cNvSpPr>
            <a:spLocks noChangeShapeType="1"/>
          </p:cNvSpPr>
          <p:nvPr/>
        </p:nvSpPr>
        <p:spPr bwMode="auto">
          <a:xfrm flipH="1">
            <a:off x="1524000" y="2743200"/>
            <a:ext cx="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" name="Line 29"/>
          <p:cNvSpPr>
            <a:spLocks noChangeShapeType="1"/>
          </p:cNvSpPr>
          <p:nvPr/>
        </p:nvSpPr>
        <p:spPr bwMode="auto">
          <a:xfrm>
            <a:off x="2590800" y="2743200"/>
            <a:ext cx="3810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" name="Line 30"/>
          <p:cNvSpPr>
            <a:spLocks noChangeShapeType="1"/>
          </p:cNvSpPr>
          <p:nvPr/>
        </p:nvSpPr>
        <p:spPr bwMode="auto">
          <a:xfrm>
            <a:off x="4114800" y="2667000"/>
            <a:ext cx="12192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31"/>
          <p:cNvSpPr>
            <a:spLocks noChangeShapeType="1"/>
          </p:cNvSpPr>
          <p:nvPr/>
        </p:nvSpPr>
        <p:spPr bwMode="auto">
          <a:xfrm flipH="1">
            <a:off x="7620000" y="2743200"/>
            <a:ext cx="6096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4" grpId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92608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33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2209800" y="7620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05200" y="304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.VnAristote" pitchFamily="34" charset="0"/>
              </a:rPr>
              <a:t>    </a:t>
            </a:r>
            <a:r>
              <a:rPr lang="en-US" sz="2800" dirty="0" err="1">
                <a:latin typeface=".VnAristote" pitchFamily="34" charset="0"/>
              </a:rPr>
              <a:t>To¸n</a:t>
            </a:r>
            <a:endParaRPr lang="en-US" sz="2800" dirty="0">
              <a:latin typeface=".VnAristote" pitchFamily="34" charset="0"/>
            </a:endParaRP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1249363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.VnTime" pitchFamily="34" charset="0"/>
              </a:rPr>
              <a:t>Bµi</a:t>
            </a:r>
            <a:r>
              <a:rPr lang="en-US" sz="2400" b="1" dirty="0">
                <a:latin typeface=".VnTime" pitchFamily="34" charset="0"/>
              </a:rPr>
              <a:t> 2: 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ViÕt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thÝch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hîp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vµo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chç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chÊm</a:t>
            </a:r>
            <a:r>
              <a:rPr lang="en-US" sz="2400" b="1" i="1" dirty="0">
                <a:latin typeface=".VnTime" pitchFamily="34" charset="0"/>
              </a:rPr>
              <a:t> ®Ó </a:t>
            </a:r>
            <a:r>
              <a:rPr lang="en-US" sz="2400" b="1" i="1" dirty="0" err="1">
                <a:latin typeface=".VnTime" pitchFamily="34" charset="0"/>
              </a:rPr>
              <a:t>cã</a:t>
            </a:r>
            <a:r>
              <a:rPr lang="en-US" sz="2400" b="1" i="1" dirty="0">
                <a:latin typeface=".VnTime" pitchFamily="34" charset="0"/>
              </a:rPr>
              <a:t>.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228600" y="16764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i="1" dirty="0">
                <a:latin typeface=".VnTime" pitchFamily="34" charset="0"/>
              </a:rPr>
              <a:t>a) </a:t>
            </a:r>
            <a:r>
              <a:rPr lang="en-US" sz="2400" b="1" i="1" dirty="0" err="1">
                <a:latin typeface=".VnTime" pitchFamily="34" charset="0"/>
              </a:rPr>
              <a:t>Ba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tù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nhiªn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liªn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tiÕp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685800" y="2374210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998  ;  999 ;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8000  ;  8001 ;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66 665  ;                   ; 66 667</a:t>
            </a:r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auto">
          <a:xfrm>
            <a:off x="1752600" y="3595688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2286000" y="23622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2514600" y="29718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5105400" y="2286000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98  ;          ;  102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996  ;          ;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3000  ;  3002 ;</a:t>
            </a: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6019800" y="2224088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83" name="Text Box 18"/>
          <p:cNvSpPr txBox="1">
            <a:spLocks noChangeArrowheads="1"/>
          </p:cNvSpPr>
          <p:nvPr/>
        </p:nvSpPr>
        <p:spPr bwMode="auto">
          <a:xfrm>
            <a:off x="7239000" y="2819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7315200" y="3519488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4495800" y="1706563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i="1" dirty="0">
                <a:latin typeface=".VnTime" pitchFamily="34" charset="0"/>
              </a:rPr>
              <a:t>b) </a:t>
            </a:r>
            <a:r>
              <a:rPr lang="en-US" sz="2400" b="1" i="1" dirty="0" err="1">
                <a:latin typeface=".VnTime" pitchFamily="34" charset="0"/>
              </a:rPr>
              <a:t>Ba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ch½n </a:t>
            </a:r>
            <a:r>
              <a:rPr lang="en-US" sz="2400" b="1" i="1" dirty="0" err="1">
                <a:latin typeface=".VnTime" pitchFamily="34" charset="0"/>
              </a:rPr>
              <a:t>liªn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tiÕp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286000" y="4114800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i="1" dirty="0">
                <a:latin typeface=".VnTime" pitchFamily="34" charset="0"/>
              </a:rPr>
              <a:t>c) </a:t>
            </a:r>
            <a:r>
              <a:rPr lang="en-US" sz="2400" b="1" i="1" dirty="0" err="1">
                <a:latin typeface=".VnTime" pitchFamily="34" charset="0"/>
              </a:rPr>
              <a:t>Ba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lÎ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liªn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tiÕp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87" name="Text Box 22"/>
          <p:cNvSpPr txBox="1">
            <a:spLocks noChangeArrowheads="1"/>
          </p:cNvSpPr>
          <p:nvPr/>
        </p:nvSpPr>
        <p:spPr bwMode="auto">
          <a:xfrm>
            <a:off x="2590800" y="4724400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77  ;  79 ;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229   ;            ;   303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2001   ;  2003 ;</a:t>
            </a:r>
          </a:p>
        </p:txBody>
      </p: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4267200" y="46482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3810000" y="52578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5181600" y="59436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>
            <a:off x="4572000" y="1828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6096000" y="2819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94" name="Text Box 28"/>
          <p:cNvSpPr txBox="1">
            <a:spLocks noChangeArrowheads="1"/>
          </p:cNvSpPr>
          <p:nvPr/>
        </p:nvSpPr>
        <p:spPr bwMode="auto">
          <a:xfrm>
            <a:off x="2209800" y="2376488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1000</a:t>
            </a:r>
          </a:p>
        </p:txBody>
      </p:sp>
      <p:sp>
        <p:nvSpPr>
          <p:cNvPr id="95" name="Text Box 29"/>
          <p:cNvSpPr txBox="1">
            <a:spLocks noChangeArrowheads="1"/>
          </p:cNvSpPr>
          <p:nvPr/>
        </p:nvSpPr>
        <p:spPr bwMode="auto">
          <a:xfrm>
            <a:off x="1155" y="2891135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66"/>
                </a:solidFill>
              </a:rPr>
              <a:t>7999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96" name="Text Box 30"/>
          <p:cNvSpPr txBox="1">
            <a:spLocks noChangeArrowheads="1"/>
          </p:cNvSpPr>
          <p:nvPr/>
        </p:nvSpPr>
        <p:spPr bwMode="auto">
          <a:xfrm>
            <a:off x="1752601" y="3570415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66 666</a:t>
            </a:r>
          </a:p>
        </p:txBody>
      </p:sp>
      <p:sp>
        <p:nvSpPr>
          <p:cNvPr id="97" name="Text Box 31"/>
          <p:cNvSpPr txBox="1">
            <a:spLocks noChangeArrowheads="1"/>
          </p:cNvSpPr>
          <p:nvPr/>
        </p:nvSpPr>
        <p:spPr bwMode="auto">
          <a:xfrm>
            <a:off x="5638800" y="22860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100</a:t>
            </a:r>
          </a:p>
        </p:txBody>
      </p:sp>
      <p:sp>
        <p:nvSpPr>
          <p:cNvPr id="98" name="Text Box 32"/>
          <p:cNvSpPr txBox="1">
            <a:spLocks noChangeArrowheads="1"/>
          </p:cNvSpPr>
          <p:nvPr/>
        </p:nvSpPr>
        <p:spPr bwMode="auto">
          <a:xfrm>
            <a:off x="6019800" y="2819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998</a:t>
            </a:r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0" y="2819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1000</a:t>
            </a:r>
          </a:p>
        </p:txBody>
      </p:sp>
      <p:sp>
        <p:nvSpPr>
          <p:cNvPr id="100" name="Text Box 34"/>
          <p:cNvSpPr txBox="1">
            <a:spLocks noChangeArrowheads="1"/>
          </p:cNvSpPr>
          <p:nvPr/>
        </p:nvSpPr>
        <p:spPr bwMode="auto">
          <a:xfrm>
            <a:off x="7010400" y="33528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3004</a:t>
            </a:r>
          </a:p>
        </p:txBody>
      </p:sp>
      <p:sp>
        <p:nvSpPr>
          <p:cNvPr id="101" name="Text Box 35"/>
          <p:cNvSpPr txBox="1">
            <a:spLocks noChangeArrowheads="1"/>
          </p:cNvSpPr>
          <p:nvPr/>
        </p:nvSpPr>
        <p:spPr bwMode="auto">
          <a:xfrm>
            <a:off x="3962400" y="4724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81</a:t>
            </a:r>
          </a:p>
        </p:txBody>
      </p:sp>
      <p:sp>
        <p:nvSpPr>
          <p:cNvPr id="102" name="Text Box 36"/>
          <p:cNvSpPr txBox="1">
            <a:spLocks noChangeArrowheads="1"/>
          </p:cNvSpPr>
          <p:nvPr/>
        </p:nvSpPr>
        <p:spPr bwMode="auto">
          <a:xfrm>
            <a:off x="3810000" y="52578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301</a:t>
            </a:r>
          </a:p>
        </p:txBody>
      </p:sp>
      <p:sp>
        <p:nvSpPr>
          <p:cNvPr id="103" name="Text Box 37"/>
          <p:cNvSpPr txBox="1">
            <a:spLocks noChangeArrowheads="1"/>
          </p:cNvSpPr>
          <p:nvPr/>
        </p:nvSpPr>
        <p:spPr bwMode="auto">
          <a:xfrm>
            <a:off x="4572000" y="57912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1"/>
      <p:bldP spid="78" grpId="1"/>
      <p:bldP spid="79" grpId="1"/>
      <p:bldP spid="82" grpId="1"/>
      <p:bldP spid="83" grpId="1"/>
      <p:bldP spid="84" grpId="1"/>
      <p:bldP spid="88" grpId="0"/>
      <p:bldP spid="88" grpId="1"/>
      <p:bldP spid="90" grpId="0"/>
      <p:bldP spid="90" grpId="1"/>
      <p:bldP spid="91" grpId="0"/>
      <p:bldP spid="91" grpId="1"/>
      <p:bldP spid="93" grpId="1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12639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.VnTime" pitchFamily="34" charset="0"/>
              </a:rPr>
              <a:t>* 2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tù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nhiªn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liªn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tiÕp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th</a:t>
            </a:r>
            <a:r>
              <a:rPr lang="en-US" sz="2400" b="1" dirty="0">
                <a:latin typeface=".VnTime" pitchFamily="34" charset="0"/>
              </a:rPr>
              <a:t>× </a:t>
            </a:r>
            <a:r>
              <a:rPr lang="en-US" sz="2400" b="1" dirty="0" err="1">
                <a:latin typeface=".VnTime" pitchFamily="34" charset="0"/>
              </a:rPr>
              <a:t>h¬n</a:t>
            </a:r>
            <a:r>
              <a:rPr lang="en-US" sz="2400" b="1" dirty="0">
                <a:latin typeface=".VnTime" pitchFamily="34" charset="0"/>
              </a:rPr>
              <a:t> ( </a:t>
            </a:r>
            <a:r>
              <a:rPr lang="en-US" sz="2400" b="1" dirty="0" err="1">
                <a:latin typeface=".VnTime" pitchFamily="34" charset="0"/>
              </a:rPr>
              <a:t>kÐm</a:t>
            </a:r>
            <a:r>
              <a:rPr lang="en-US" sz="2400" b="1" dirty="0">
                <a:latin typeface=".VnTime" pitchFamily="34" charset="0"/>
              </a:rPr>
              <a:t> ) </a:t>
            </a:r>
            <a:r>
              <a:rPr lang="en-US" sz="2400" b="1" dirty="0" err="1">
                <a:latin typeface=".VnTime" pitchFamily="34" charset="0"/>
              </a:rPr>
              <a:t>nhau</a:t>
            </a:r>
            <a:r>
              <a:rPr lang="en-US" sz="2400" b="1" dirty="0">
                <a:latin typeface=".VnTime" pitchFamily="34" charset="0"/>
              </a:rPr>
              <a:t> 1 ®¬n </a:t>
            </a:r>
            <a:r>
              <a:rPr lang="en-US" sz="2400" b="1" dirty="0" err="1">
                <a:latin typeface=".VnTime" pitchFamily="34" charset="0"/>
              </a:rPr>
              <a:t>vÞ</a:t>
            </a:r>
            <a:r>
              <a:rPr lang="en-US" sz="2400" b="1" dirty="0">
                <a:latin typeface=".VnTime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2735997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.VnTime" pitchFamily="34" charset="0"/>
              </a:rPr>
              <a:t>*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ch½n lµ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cã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tËn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cïng</a:t>
            </a:r>
            <a:r>
              <a:rPr lang="en-US" sz="2400" b="1" dirty="0">
                <a:latin typeface=".VnTime" pitchFamily="34" charset="0"/>
              </a:rPr>
              <a:t> lµ: 0; 2; 4; 6; 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326939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.VnTime" pitchFamily="34" charset="0"/>
              </a:rPr>
              <a:t>2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ch½n </a:t>
            </a:r>
            <a:r>
              <a:rPr lang="en-US" sz="2400" b="1" dirty="0" err="1">
                <a:latin typeface=".VnTime" pitchFamily="34" charset="0"/>
              </a:rPr>
              <a:t>liªn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tiÕp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th</a:t>
            </a:r>
            <a:r>
              <a:rPr lang="en-US" sz="2400" b="1" dirty="0">
                <a:latin typeface=".VnTime" pitchFamily="34" charset="0"/>
              </a:rPr>
              <a:t>× </a:t>
            </a:r>
            <a:r>
              <a:rPr lang="en-US" sz="2400" b="1" dirty="0" err="1">
                <a:latin typeface=".VnTime" pitchFamily="34" charset="0"/>
              </a:rPr>
              <a:t>h¬n</a:t>
            </a:r>
            <a:r>
              <a:rPr lang="en-US" sz="2400" b="1" dirty="0">
                <a:latin typeface=".VnTime" pitchFamily="34" charset="0"/>
              </a:rPr>
              <a:t> ( </a:t>
            </a:r>
            <a:r>
              <a:rPr lang="en-US" sz="2400" b="1" dirty="0" err="1">
                <a:latin typeface=".VnTime" pitchFamily="34" charset="0"/>
              </a:rPr>
              <a:t>kÐm</a:t>
            </a:r>
            <a:r>
              <a:rPr lang="en-US" sz="2400" b="1" dirty="0">
                <a:latin typeface=".VnTime" pitchFamily="34" charset="0"/>
              </a:rPr>
              <a:t> ) </a:t>
            </a:r>
            <a:r>
              <a:rPr lang="en-US" sz="2400" b="1" dirty="0" err="1">
                <a:latin typeface=".VnTime" pitchFamily="34" charset="0"/>
              </a:rPr>
              <a:t>nhau</a:t>
            </a:r>
            <a:r>
              <a:rPr lang="en-US" sz="2400" b="1" dirty="0">
                <a:latin typeface=".VnTime" pitchFamily="34" charset="0"/>
              </a:rPr>
              <a:t> 2 ®¬</a:t>
            </a:r>
            <a:r>
              <a:rPr lang="en-US" sz="2400" b="1">
                <a:latin typeface=".VnTime" pitchFamily="34" charset="0"/>
              </a:rPr>
              <a:t>n vÞ.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802797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.VnTime" pitchFamily="34" charset="0"/>
              </a:rPr>
              <a:t>*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lÎ</a:t>
            </a:r>
            <a:r>
              <a:rPr lang="en-US" sz="2400" b="1" dirty="0">
                <a:latin typeface=".VnTime" pitchFamily="34" charset="0"/>
              </a:rPr>
              <a:t> lµ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cã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tËn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cïng</a:t>
            </a:r>
            <a:r>
              <a:rPr lang="en-US" sz="2400" b="1" dirty="0">
                <a:latin typeface=".VnTime" pitchFamily="34" charset="0"/>
              </a:rPr>
              <a:t> lµ: 1; 3; 5; 7; 9.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4336197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.VnTime" pitchFamily="34" charset="0"/>
              </a:rPr>
              <a:t>2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lÎ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liªn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tiÕp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th</a:t>
            </a:r>
            <a:r>
              <a:rPr lang="en-US" sz="2400" b="1" dirty="0">
                <a:latin typeface=".VnTime" pitchFamily="34" charset="0"/>
              </a:rPr>
              <a:t>× </a:t>
            </a:r>
            <a:r>
              <a:rPr lang="en-US" sz="2400" b="1" dirty="0" err="1">
                <a:latin typeface=".VnTime" pitchFamily="34" charset="0"/>
              </a:rPr>
              <a:t>h¬n</a:t>
            </a:r>
            <a:r>
              <a:rPr lang="en-US" sz="2400" b="1" dirty="0">
                <a:latin typeface=".VnTime" pitchFamily="34" charset="0"/>
              </a:rPr>
              <a:t> ( </a:t>
            </a:r>
            <a:r>
              <a:rPr lang="en-US" sz="2400" b="1" dirty="0" err="1">
                <a:latin typeface=".VnTime" pitchFamily="34" charset="0"/>
              </a:rPr>
              <a:t>kÐm</a:t>
            </a:r>
            <a:r>
              <a:rPr lang="en-US" sz="2400" b="1" dirty="0">
                <a:latin typeface=".VnTime" pitchFamily="34" charset="0"/>
              </a:rPr>
              <a:t> ) </a:t>
            </a:r>
            <a:r>
              <a:rPr lang="en-US" sz="2400" b="1" dirty="0" err="1">
                <a:latin typeface=".VnTime" pitchFamily="34" charset="0"/>
              </a:rPr>
              <a:t>nhau</a:t>
            </a:r>
            <a:r>
              <a:rPr lang="en-US" sz="2400" b="1" dirty="0">
                <a:latin typeface=".VnTime" pitchFamily="34" charset="0"/>
              </a:rPr>
              <a:t> 2 ®¬n </a:t>
            </a:r>
            <a:r>
              <a:rPr lang="en-US" sz="2400" b="1" dirty="0" err="1">
                <a:latin typeface=".VnTime" pitchFamily="34" charset="0"/>
              </a:rPr>
              <a:t>vÞ</a:t>
            </a:r>
            <a:r>
              <a:rPr lang="en-US" sz="2400" b="1" dirty="0">
                <a:latin typeface=".VnTime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12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90600" y="1905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.VnTime" pitchFamily="34" charset="0"/>
              </a:rPr>
              <a:t>Bµi</a:t>
            </a:r>
            <a:r>
              <a:rPr lang="en-US" sz="2800" b="1" dirty="0">
                <a:latin typeface=".VnTime" pitchFamily="34" charset="0"/>
              </a:rPr>
              <a:t> 3: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9600" y="2514600"/>
            <a:ext cx="533400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.VnTime" pitchFamily="34" charset="0"/>
              </a:rPr>
              <a:t>&gt;</a:t>
            </a:r>
          </a:p>
          <a:p>
            <a:r>
              <a:rPr lang="en-US" sz="2800" dirty="0">
                <a:latin typeface=".VnTime" pitchFamily="34" charset="0"/>
              </a:rPr>
              <a:t>&lt; </a:t>
            </a:r>
          </a:p>
          <a:p>
            <a:r>
              <a:rPr lang="en-US" sz="2800" dirty="0">
                <a:latin typeface=".VnTime" pitchFamily="34" charset="0"/>
              </a:rPr>
              <a:t>=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52600" y="25146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.VnTime" pitchFamily="34" charset="0"/>
              </a:rPr>
              <a:t>       1 000 … 997</a:t>
            </a:r>
          </a:p>
          <a:p>
            <a:r>
              <a:rPr lang="en-US" sz="2800" dirty="0">
                <a:latin typeface=".VnTime" pitchFamily="34" charset="0"/>
              </a:rPr>
              <a:t>       6 987 … 10 087</a:t>
            </a:r>
          </a:p>
          <a:p>
            <a:r>
              <a:rPr lang="en-US" sz="2800" dirty="0">
                <a:latin typeface=".VnTime" pitchFamily="34" charset="0"/>
              </a:rPr>
              <a:t>7 500 : 10 … 750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95400" y="28956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352800" y="2590800"/>
            <a:ext cx="3810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352800" y="2971800"/>
            <a:ext cx="3810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352800" y="3352800"/>
            <a:ext cx="3810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752600" y="411480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53 796 … 53 800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217 690 … 217 689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68 400 … 684 x 100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0" y="4191000"/>
            <a:ext cx="3810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0" y="4572000"/>
            <a:ext cx="3810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0" y="4963180"/>
            <a:ext cx="3810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81" grpId="0" animBg="1"/>
      <p:bldP spid="82" grpId="0" animBg="1"/>
      <p:bldP spid="83" grpId="0" animBg="1"/>
      <p:bldP spid="84" grpId="0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066800" y="21336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.VnTime" pitchFamily="34" charset="0"/>
              </a:rPr>
              <a:t>Bµi</a:t>
            </a:r>
            <a:r>
              <a:rPr lang="en-US" sz="2400" b="1" dirty="0">
                <a:latin typeface=".VnTime" pitchFamily="34" charset="0"/>
              </a:rPr>
              <a:t> 4: </a:t>
            </a:r>
            <a:r>
              <a:rPr lang="en-US" sz="2400" b="1" i="1" dirty="0" err="1">
                <a:latin typeface=".VnTime" pitchFamily="34" charset="0"/>
              </a:rPr>
              <a:t>V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latin typeface=".VnTime" pitchFamily="34" charset="0"/>
                <a:cs typeface="Times New Roman" pitchFamily="18" charset="0"/>
              </a:rPr>
              <a:t>: 4 856;  3 999;  5 486;  5 468.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: 2 763;  2 736;  3 726;  3 762.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368814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                            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anose="02020603050405020304" pitchFamily="18" charset="0"/>
                <a:cs typeface="Times New Roman" pitchFamily="18" charset="0"/>
              </a:rPr>
              <a:t>:</a:t>
            </a:r>
            <a:endParaRPr lang="en-US" sz="2400" b="1" i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latin typeface=".VnTime" pitchFamily="34" charset="0"/>
                <a:cs typeface="Times New Roman" pitchFamily="18" charset="0"/>
              </a:rPr>
              <a:t>: 3 999; 4 856; 5 468; 5 486.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: 3 762; 3 726 ;2 763; 2 736.</a:t>
            </a:r>
          </a:p>
        </p:txBody>
      </p:sp>
    </p:spTree>
    <p:extLst>
      <p:ext uri="{BB962C8B-B14F-4D97-AF65-F5344CB8AC3E}">
        <p14:creationId xmlns:p14="http://schemas.microsoft.com/office/powerpoint/2010/main" val="16081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133600" y="6858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76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.VnAristote" pitchFamily="34" charset="0"/>
              </a:rPr>
              <a:t>    </a:t>
            </a:r>
            <a:r>
              <a:rPr lang="en-US" sz="4000" dirty="0" err="1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647700" y="2000250"/>
            <a:ext cx="7391400" cy="29718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latin typeface=".VnTime" pitchFamily="34" charset="0"/>
              </a:rPr>
              <a:t>NÕu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hai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cã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ch</a:t>
            </a:r>
            <a:r>
              <a:rPr lang="en-US" sz="2400" b="1" dirty="0">
                <a:latin typeface=".VnTime" pitchFamily="34" charset="0"/>
              </a:rPr>
              <a:t>÷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b»ng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nhau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th</a:t>
            </a:r>
            <a:r>
              <a:rPr lang="en-US" sz="2400" b="1" dirty="0">
                <a:latin typeface=".VnTime" pitchFamily="34" charset="0"/>
              </a:rPr>
              <a:t>× so </a:t>
            </a:r>
            <a:r>
              <a:rPr lang="en-US" sz="2400" b="1" dirty="0" err="1">
                <a:latin typeface=".VnTime" pitchFamily="34" charset="0"/>
              </a:rPr>
              <a:t>s¸nh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tõng</a:t>
            </a:r>
            <a:r>
              <a:rPr lang="en-US" sz="2400" b="1" dirty="0">
                <a:latin typeface=".VnTime" pitchFamily="34" charset="0"/>
              </a:rPr>
              <a:t> </a:t>
            </a:r>
          </a:p>
          <a:p>
            <a:r>
              <a:rPr lang="en-US" sz="2400" b="1" dirty="0" err="1">
                <a:latin typeface=".VnTime" pitchFamily="34" charset="0"/>
              </a:rPr>
              <a:t>cÆp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ch</a:t>
            </a:r>
            <a:r>
              <a:rPr lang="en-US" sz="2400" b="1" dirty="0">
                <a:latin typeface=".VnTime" pitchFamily="34" charset="0"/>
              </a:rPr>
              <a:t>÷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ë </a:t>
            </a:r>
            <a:r>
              <a:rPr lang="en-US" sz="2400" b="1" dirty="0" err="1">
                <a:latin typeface=".VnTime" pitchFamily="34" charset="0"/>
              </a:rPr>
              <a:t>cïng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mét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hµng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kÓ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tõ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tr¸i</a:t>
            </a:r>
            <a:r>
              <a:rPr lang="en-US" sz="2400" b="1" dirty="0">
                <a:latin typeface=".VnTime" pitchFamily="34" charset="0"/>
              </a:rPr>
              <a:t> sang </a:t>
            </a:r>
            <a:r>
              <a:rPr lang="en-US" sz="2400" b="1" dirty="0" err="1">
                <a:latin typeface=".VnTime" pitchFamily="34" charset="0"/>
              </a:rPr>
              <a:t>ph¶i</a:t>
            </a:r>
            <a:r>
              <a:rPr lang="en-US" sz="2400" b="1" dirty="0">
                <a:latin typeface=".VnTime" pitchFamily="34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45798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.VnTime" pitchFamily="34" charset="0"/>
              </a:rPr>
              <a:t>Bµi</a:t>
            </a:r>
            <a:r>
              <a:rPr lang="en-US" sz="2800" b="1" dirty="0">
                <a:latin typeface=".VnTime" pitchFamily="34" charset="0"/>
              </a:rPr>
              <a:t> 3, 4: </a:t>
            </a:r>
          </a:p>
        </p:txBody>
      </p:sp>
    </p:spTree>
    <p:extLst>
      <p:ext uri="{BB962C8B-B14F-4D97-AF65-F5344CB8AC3E}">
        <p14:creationId xmlns:p14="http://schemas.microsoft.com/office/powerpoint/2010/main" val="8741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779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.VnAristote</vt:lpstr>
      <vt:lpstr>.VnTime</vt:lpstr>
      <vt:lpstr>Arial</vt:lpstr>
      <vt:lpstr>Calibri</vt:lpstr>
      <vt:lpstr>Segoe UI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ThaiTuCam</dc:creator>
  <cp:lastModifiedBy>ms hong</cp:lastModifiedBy>
  <cp:revision>89</cp:revision>
  <dcterms:created xsi:type="dcterms:W3CDTF">2012-03-06T04:56:48Z</dcterms:created>
  <dcterms:modified xsi:type="dcterms:W3CDTF">2022-03-31T03:49:12Z</dcterms:modified>
</cp:coreProperties>
</file>